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5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FE305CFD-0735-4751-B284-3EAE6EBE3824}" type="datetimeFigureOut">
              <a:rPr lang="es-CO" smtClean="0"/>
              <a:t>20/11/2014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5EEA80C-16C6-4D9C-827F-28C5FC719953}" type="slidenum">
              <a:rPr lang="es-CO" smtClean="0"/>
              <a:t>‹Nº›</a:t>
            </a:fld>
            <a:endParaRPr lang="es-CO"/>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827411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FE305CFD-0735-4751-B284-3EAE6EBE3824}" type="datetimeFigureOut">
              <a:rPr lang="es-CO" smtClean="0"/>
              <a:t>20/11/2014</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95EEA80C-16C6-4D9C-827F-28C5FC719953}" type="slidenum">
              <a:rPr lang="es-CO" smtClean="0"/>
              <a:t>‹Nº›</a:t>
            </a:fld>
            <a:endParaRPr lang="es-CO"/>
          </a:p>
        </p:txBody>
      </p:sp>
    </p:spTree>
    <p:extLst>
      <p:ext uri="{BB962C8B-B14F-4D97-AF65-F5344CB8AC3E}">
        <p14:creationId xmlns:p14="http://schemas.microsoft.com/office/powerpoint/2010/main" val="2310608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E305CFD-0735-4751-B284-3EAE6EBE3824}" type="datetimeFigureOut">
              <a:rPr lang="es-CO" smtClean="0"/>
              <a:t>20/11/2014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5EEA80C-16C6-4D9C-827F-28C5FC719953}" type="slidenum">
              <a:rPr lang="es-CO" smtClean="0"/>
              <a:t>‹Nº›</a:t>
            </a:fld>
            <a:endParaRPr lang="es-CO"/>
          </a:p>
        </p:txBody>
      </p:sp>
    </p:spTree>
    <p:extLst>
      <p:ext uri="{BB962C8B-B14F-4D97-AF65-F5344CB8AC3E}">
        <p14:creationId xmlns:p14="http://schemas.microsoft.com/office/powerpoint/2010/main" val="636541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E305CFD-0735-4751-B284-3EAE6EBE3824}" type="datetimeFigureOut">
              <a:rPr lang="es-CO" smtClean="0"/>
              <a:t>20/11/2014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5EEA80C-16C6-4D9C-827F-28C5FC719953}" type="slidenum">
              <a:rPr lang="es-CO" smtClean="0"/>
              <a:t>‹Nº›</a:t>
            </a:fld>
            <a:endParaRPr lang="es-CO"/>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5127142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E305CFD-0735-4751-B284-3EAE6EBE3824}" type="datetimeFigureOut">
              <a:rPr lang="es-CO" smtClean="0"/>
              <a:t>20/11/2014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5EEA80C-16C6-4D9C-827F-28C5FC719953}" type="slidenum">
              <a:rPr lang="es-CO" smtClean="0"/>
              <a:t>‹Nº›</a:t>
            </a:fld>
            <a:endParaRPr lang="es-CO"/>
          </a:p>
        </p:txBody>
      </p:sp>
    </p:spTree>
    <p:extLst>
      <p:ext uri="{BB962C8B-B14F-4D97-AF65-F5344CB8AC3E}">
        <p14:creationId xmlns:p14="http://schemas.microsoft.com/office/powerpoint/2010/main" val="14812366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E305CFD-0735-4751-B284-3EAE6EBE3824}" type="datetimeFigureOut">
              <a:rPr lang="es-CO" smtClean="0"/>
              <a:t>20/11/2014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5EEA80C-16C6-4D9C-827F-28C5FC719953}" type="slidenum">
              <a:rPr lang="es-CO" smtClean="0"/>
              <a:t>‹Nº›</a:t>
            </a:fld>
            <a:endParaRPr lang="es-CO"/>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9656507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E305CFD-0735-4751-B284-3EAE6EBE3824}" type="datetimeFigureOut">
              <a:rPr lang="es-CO" smtClean="0"/>
              <a:t>20/11/2014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5EEA80C-16C6-4D9C-827F-28C5FC719953}" type="slidenum">
              <a:rPr lang="es-CO" smtClean="0"/>
              <a:t>‹Nº›</a:t>
            </a:fld>
            <a:endParaRPr lang="es-CO"/>
          </a:p>
        </p:txBody>
      </p:sp>
    </p:spTree>
    <p:extLst>
      <p:ext uri="{BB962C8B-B14F-4D97-AF65-F5344CB8AC3E}">
        <p14:creationId xmlns:p14="http://schemas.microsoft.com/office/powerpoint/2010/main" val="41047383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E305CFD-0735-4751-B284-3EAE6EBE3824}" type="datetimeFigureOut">
              <a:rPr lang="es-CO" smtClean="0"/>
              <a:t>20/11/2014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5EEA80C-16C6-4D9C-827F-28C5FC719953}" type="slidenum">
              <a:rPr lang="es-CO" smtClean="0"/>
              <a:t>‹Nº›</a:t>
            </a:fld>
            <a:endParaRPr lang="es-CO"/>
          </a:p>
        </p:txBody>
      </p:sp>
    </p:spTree>
    <p:extLst>
      <p:ext uri="{BB962C8B-B14F-4D97-AF65-F5344CB8AC3E}">
        <p14:creationId xmlns:p14="http://schemas.microsoft.com/office/powerpoint/2010/main" val="37834800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E305CFD-0735-4751-B284-3EAE6EBE3824}" type="datetimeFigureOut">
              <a:rPr lang="es-CO" smtClean="0"/>
              <a:t>20/11/2014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5EEA80C-16C6-4D9C-827F-28C5FC719953}" type="slidenum">
              <a:rPr lang="es-CO" smtClean="0"/>
              <a:t>‹Nº›</a:t>
            </a:fld>
            <a:endParaRPr lang="es-CO"/>
          </a:p>
        </p:txBody>
      </p:sp>
    </p:spTree>
    <p:extLst>
      <p:ext uri="{BB962C8B-B14F-4D97-AF65-F5344CB8AC3E}">
        <p14:creationId xmlns:p14="http://schemas.microsoft.com/office/powerpoint/2010/main" val="250429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E305CFD-0735-4751-B284-3EAE6EBE3824}" type="datetimeFigureOut">
              <a:rPr lang="es-CO" smtClean="0"/>
              <a:t>20/11/2014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5EEA80C-16C6-4D9C-827F-28C5FC719953}" type="slidenum">
              <a:rPr lang="es-CO" smtClean="0"/>
              <a:t>‹Nº›</a:t>
            </a:fld>
            <a:endParaRPr lang="es-CO"/>
          </a:p>
        </p:txBody>
      </p:sp>
    </p:spTree>
    <p:extLst>
      <p:ext uri="{BB962C8B-B14F-4D97-AF65-F5344CB8AC3E}">
        <p14:creationId xmlns:p14="http://schemas.microsoft.com/office/powerpoint/2010/main" val="751266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E305CFD-0735-4751-B284-3EAE6EBE3824}" type="datetimeFigureOut">
              <a:rPr lang="es-CO" smtClean="0"/>
              <a:t>20/11/2014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95EEA80C-16C6-4D9C-827F-28C5FC719953}" type="slidenum">
              <a:rPr lang="es-CO" smtClean="0"/>
              <a:t>‹Nº›</a:t>
            </a:fld>
            <a:endParaRPr lang="es-CO"/>
          </a:p>
        </p:txBody>
      </p:sp>
    </p:spTree>
    <p:extLst>
      <p:ext uri="{BB962C8B-B14F-4D97-AF65-F5344CB8AC3E}">
        <p14:creationId xmlns:p14="http://schemas.microsoft.com/office/powerpoint/2010/main" val="21843281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FE305CFD-0735-4751-B284-3EAE6EBE3824}" type="datetimeFigureOut">
              <a:rPr lang="es-CO" smtClean="0"/>
              <a:t>20/11/2014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95EEA80C-16C6-4D9C-827F-28C5FC719953}" type="slidenum">
              <a:rPr lang="es-CO" smtClean="0"/>
              <a:t>‹Nº›</a:t>
            </a:fld>
            <a:endParaRPr lang="es-CO"/>
          </a:p>
        </p:txBody>
      </p:sp>
    </p:spTree>
    <p:extLst>
      <p:ext uri="{BB962C8B-B14F-4D97-AF65-F5344CB8AC3E}">
        <p14:creationId xmlns:p14="http://schemas.microsoft.com/office/powerpoint/2010/main" val="3314212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FE305CFD-0735-4751-B284-3EAE6EBE3824}" type="datetimeFigureOut">
              <a:rPr lang="es-CO" smtClean="0"/>
              <a:t>20/11/2014</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95EEA80C-16C6-4D9C-827F-28C5FC719953}" type="slidenum">
              <a:rPr lang="es-CO" smtClean="0"/>
              <a:t>‹Nº›</a:t>
            </a:fld>
            <a:endParaRPr lang="es-CO"/>
          </a:p>
        </p:txBody>
      </p:sp>
    </p:spTree>
    <p:extLst>
      <p:ext uri="{BB962C8B-B14F-4D97-AF65-F5344CB8AC3E}">
        <p14:creationId xmlns:p14="http://schemas.microsoft.com/office/powerpoint/2010/main" val="4102201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FE305CFD-0735-4751-B284-3EAE6EBE3824}" type="datetimeFigureOut">
              <a:rPr lang="es-CO" smtClean="0"/>
              <a:t>20/11/2014</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95EEA80C-16C6-4D9C-827F-28C5FC719953}" type="slidenum">
              <a:rPr lang="es-CO" smtClean="0"/>
              <a:t>‹Nº›</a:t>
            </a:fld>
            <a:endParaRPr lang="es-CO"/>
          </a:p>
        </p:txBody>
      </p:sp>
    </p:spTree>
    <p:extLst>
      <p:ext uri="{BB962C8B-B14F-4D97-AF65-F5344CB8AC3E}">
        <p14:creationId xmlns:p14="http://schemas.microsoft.com/office/powerpoint/2010/main" val="1123137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305CFD-0735-4751-B284-3EAE6EBE3824}" type="datetimeFigureOut">
              <a:rPr lang="es-CO" smtClean="0"/>
              <a:t>20/11/2014</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95EEA80C-16C6-4D9C-827F-28C5FC719953}" type="slidenum">
              <a:rPr lang="es-CO" smtClean="0"/>
              <a:t>‹Nº›</a:t>
            </a:fld>
            <a:endParaRPr lang="es-CO"/>
          </a:p>
        </p:txBody>
      </p:sp>
    </p:spTree>
    <p:extLst>
      <p:ext uri="{BB962C8B-B14F-4D97-AF65-F5344CB8AC3E}">
        <p14:creationId xmlns:p14="http://schemas.microsoft.com/office/powerpoint/2010/main" val="254823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E305CFD-0735-4751-B284-3EAE6EBE3824}" type="datetimeFigureOut">
              <a:rPr lang="es-CO" smtClean="0"/>
              <a:t>20/11/2014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95EEA80C-16C6-4D9C-827F-28C5FC719953}" type="slidenum">
              <a:rPr lang="es-CO" smtClean="0"/>
              <a:t>‹Nº›</a:t>
            </a:fld>
            <a:endParaRPr lang="es-CO"/>
          </a:p>
        </p:txBody>
      </p:sp>
    </p:spTree>
    <p:extLst>
      <p:ext uri="{BB962C8B-B14F-4D97-AF65-F5344CB8AC3E}">
        <p14:creationId xmlns:p14="http://schemas.microsoft.com/office/powerpoint/2010/main" val="3102690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s-ES" smtClean="0"/>
              <a:t>Haga clic para modificar el estilo de título del patrón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E305CFD-0735-4751-B284-3EAE6EBE3824}" type="datetimeFigureOut">
              <a:rPr lang="es-CO" smtClean="0"/>
              <a:t>20/11/2014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95EEA80C-16C6-4D9C-827F-28C5FC719953}" type="slidenum">
              <a:rPr lang="es-CO" smtClean="0"/>
              <a:t>‹Nº›</a:t>
            </a:fld>
            <a:endParaRPr lang="es-CO"/>
          </a:p>
        </p:txBody>
      </p:sp>
    </p:spTree>
    <p:extLst>
      <p:ext uri="{BB962C8B-B14F-4D97-AF65-F5344CB8AC3E}">
        <p14:creationId xmlns:p14="http://schemas.microsoft.com/office/powerpoint/2010/main" val="1276168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FE305CFD-0735-4751-B284-3EAE6EBE3824}" type="datetimeFigureOut">
              <a:rPr lang="es-CO" smtClean="0"/>
              <a:t>20/11/2014</a:t>
            </a:fld>
            <a:endParaRPr lang="es-CO"/>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s-CO"/>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95EEA80C-16C6-4D9C-827F-28C5FC719953}" type="slidenum">
              <a:rPr lang="es-CO" smtClean="0"/>
              <a:t>‹Nº›</a:t>
            </a:fld>
            <a:endParaRPr lang="es-CO"/>
          </a:p>
        </p:txBody>
      </p:sp>
    </p:spTree>
    <p:extLst>
      <p:ext uri="{BB962C8B-B14F-4D97-AF65-F5344CB8AC3E}">
        <p14:creationId xmlns:p14="http://schemas.microsoft.com/office/powerpoint/2010/main" val="291630230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TRABAJO%20FINAL%20INFORMATICA%20NOMINA%20SUELDOS.xls" TargetMode="External"/><Relationship Id="rId2" Type="http://schemas.openxmlformats.org/officeDocument/2006/relationships/hyperlink" Target="LEGISLACION%20LABORAL.docx" TargetMode="Externa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g"/><Relationship Id="rId4" Type="http://schemas.openxmlformats.org/officeDocument/2006/relationships/hyperlink" Target="LIQUIDACION%20DE%20NOMINA.wmv"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hyperlink" Target="LIQUIDACION%20HORAS%20EXTRAS.xl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echa derecha 4">
            <a:hlinkClick r:id="rId2" action="ppaction://hlinkfile"/>
          </p:cNvPr>
          <p:cNvSpPr/>
          <p:nvPr/>
        </p:nvSpPr>
        <p:spPr>
          <a:xfrm>
            <a:off x="1245326" y="1175657"/>
            <a:ext cx="452845" cy="2612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6" name="CuadroTexto 5"/>
          <p:cNvSpPr txBox="1"/>
          <p:nvPr/>
        </p:nvSpPr>
        <p:spPr>
          <a:xfrm>
            <a:off x="1715592" y="984064"/>
            <a:ext cx="4580708" cy="646331"/>
          </a:xfrm>
          <a:prstGeom prst="rect">
            <a:avLst/>
          </a:prstGeom>
          <a:noFill/>
        </p:spPr>
        <p:txBody>
          <a:bodyPr wrap="square" rtlCol="0">
            <a:spAutoFit/>
          </a:bodyPr>
          <a:lstStyle/>
          <a:p>
            <a:r>
              <a:rPr lang="es-CO" dirty="0" smtClean="0">
                <a:latin typeface="Aharoni" panose="02010803020104030203" pitchFamily="2" charset="-79"/>
                <a:cs typeface="Aharoni" panose="02010803020104030203" pitchFamily="2" charset="-79"/>
              </a:rPr>
              <a:t>LEGISLACION LABORAL COLOMBIANA</a:t>
            </a:r>
          </a:p>
          <a:p>
            <a:r>
              <a:rPr lang="es-CO" dirty="0" smtClean="0">
                <a:latin typeface="Aharoni" panose="02010803020104030203" pitchFamily="2" charset="-79"/>
                <a:cs typeface="Aharoni" panose="02010803020104030203" pitchFamily="2" charset="-79"/>
              </a:rPr>
              <a:t>“CODIGO SUSTANTIVO DEL TRABAJO”</a:t>
            </a:r>
            <a:endParaRPr lang="es-CO" dirty="0">
              <a:latin typeface="Aharoni" panose="02010803020104030203" pitchFamily="2" charset="-79"/>
              <a:cs typeface="Aharoni" panose="02010803020104030203" pitchFamily="2" charset="-79"/>
            </a:endParaRPr>
          </a:p>
        </p:txBody>
      </p:sp>
      <p:sp>
        <p:nvSpPr>
          <p:cNvPr id="7" name="Flecha derecha 6">
            <a:hlinkClick r:id="rId3" action="ppaction://hlinkfile"/>
          </p:cNvPr>
          <p:cNvSpPr/>
          <p:nvPr/>
        </p:nvSpPr>
        <p:spPr>
          <a:xfrm>
            <a:off x="1245325" y="2440300"/>
            <a:ext cx="452845" cy="2612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8" name="CuadroTexto 7"/>
          <p:cNvSpPr txBox="1"/>
          <p:nvPr/>
        </p:nvSpPr>
        <p:spPr>
          <a:xfrm>
            <a:off x="1728651" y="2300962"/>
            <a:ext cx="2495006" cy="646331"/>
          </a:xfrm>
          <a:prstGeom prst="rect">
            <a:avLst/>
          </a:prstGeom>
          <a:noFill/>
        </p:spPr>
        <p:txBody>
          <a:bodyPr wrap="square" rtlCol="0">
            <a:spAutoFit/>
          </a:bodyPr>
          <a:lstStyle/>
          <a:p>
            <a:pPr algn="ctr"/>
            <a:r>
              <a:rPr lang="es-CO" dirty="0" smtClean="0">
                <a:latin typeface="Aharoni" panose="02010803020104030203" pitchFamily="2" charset="-79"/>
                <a:cs typeface="Aharoni" panose="02010803020104030203" pitchFamily="2" charset="-79"/>
              </a:rPr>
              <a:t>NOMINA</a:t>
            </a:r>
          </a:p>
          <a:p>
            <a:r>
              <a:rPr lang="es-CO" dirty="0" smtClean="0">
                <a:latin typeface="Aharoni" panose="02010803020104030203" pitchFamily="2" charset="-79"/>
                <a:cs typeface="Aharoni" panose="02010803020104030203" pitchFamily="2" charset="-79"/>
              </a:rPr>
              <a:t>“PAGO DE SUELDOS”</a:t>
            </a:r>
            <a:endParaRPr lang="es-CO" dirty="0">
              <a:latin typeface="Aharoni" panose="02010803020104030203" pitchFamily="2" charset="-79"/>
              <a:cs typeface="Aharoni" panose="02010803020104030203" pitchFamily="2" charset="-79"/>
            </a:endParaRPr>
          </a:p>
        </p:txBody>
      </p:sp>
      <p:sp>
        <p:nvSpPr>
          <p:cNvPr id="9" name="Flecha derecha 8">
            <a:hlinkClick r:id="rId4" action="ppaction://hlinkfile"/>
          </p:cNvPr>
          <p:cNvSpPr/>
          <p:nvPr/>
        </p:nvSpPr>
        <p:spPr>
          <a:xfrm>
            <a:off x="1245325" y="3977361"/>
            <a:ext cx="452845" cy="2612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1" name="CuadroTexto 10"/>
          <p:cNvSpPr txBox="1"/>
          <p:nvPr/>
        </p:nvSpPr>
        <p:spPr>
          <a:xfrm>
            <a:off x="1802673" y="3619355"/>
            <a:ext cx="4066903" cy="646331"/>
          </a:xfrm>
          <a:prstGeom prst="rect">
            <a:avLst/>
          </a:prstGeom>
          <a:noFill/>
        </p:spPr>
        <p:txBody>
          <a:bodyPr wrap="square" rtlCol="0">
            <a:spAutoFit/>
          </a:bodyPr>
          <a:lstStyle/>
          <a:p>
            <a:pPr algn="ctr"/>
            <a:r>
              <a:rPr lang="es-CO" dirty="0" smtClean="0">
                <a:latin typeface="Aharoni" panose="02010803020104030203" pitchFamily="2" charset="-79"/>
                <a:cs typeface="Aharoni" panose="02010803020104030203" pitchFamily="2" charset="-79"/>
              </a:rPr>
              <a:t>VIDEO</a:t>
            </a:r>
          </a:p>
          <a:p>
            <a:r>
              <a:rPr lang="es-CO" dirty="0" smtClean="0">
                <a:latin typeface="Aharoni" panose="02010803020104030203" pitchFamily="2" charset="-79"/>
                <a:cs typeface="Aharoni" panose="02010803020104030203" pitchFamily="2" charset="-79"/>
              </a:rPr>
              <a:t>“LIQUIDACION DE UNA NOMINA ”</a:t>
            </a:r>
            <a:endParaRPr lang="es-CO" dirty="0">
              <a:latin typeface="Aharoni" panose="02010803020104030203" pitchFamily="2" charset="-79"/>
              <a:cs typeface="Aharoni" panose="02010803020104030203" pitchFamily="2" charset="-79"/>
            </a:endParaRPr>
          </a:p>
        </p:txBody>
      </p:sp>
      <p:pic>
        <p:nvPicPr>
          <p:cNvPr id="13" name="Imagen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937442" y="4107989"/>
            <a:ext cx="2381250" cy="2218516"/>
          </a:xfrm>
          <a:prstGeom prst="rect">
            <a:avLst/>
          </a:prstGeom>
        </p:spPr>
      </p:pic>
      <p:pic>
        <p:nvPicPr>
          <p:cNvPr id="18" name="Imagen 17"/>
          <p:cNvPicPr>
            <a:picLocks noChangeAspect="1"/>
          </p:cNvPicPr>
          <p:nvPr/>
        </p:nvPicPr>
        <p:blipFill rotWithShape="1">
          <a:blip r:embed="rId6"/>
          <a:srcRect l="11803" t="2705" r="12615"/>
          <a:stretch/>
        </p:blipFill>
        <p:spPr>
          <a:xfrm>
            <a:off x="6905897" y="744577"/>
            <a:ext cx="1872343" cy="2355673"/>
          </a:xfrm>
          <a:prstGeom prst="rect">
            <a:avLst/>
          </a:prstGeom>
        </p:spPr>
      </p:pic>
    </p:spTree>
    <p:extLst>
      <p:ext uri="{BB962C8B-B14F-4D97-AF65-F5344CB8AC3E}">
        <p14:creationId xmlns:p14="http://schemas.microsoft.com/office/powerpoint/2010/main" val="4243135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fade">
                                      <p:cBhvr>
                                        <p:cTn id="21" dur="1000"/>
                                        <p:tgtEl>
                                          <p:spTgt spid="11"/>
                                        </p:tgtEl>
                                      </p:cBhvr>
                                    </p:animEffect>
                                    <p:anim calcmode="lin" valueType="num">
                                      <p:cBhvr>
                                        <p:cTn id="22" dur="1000" fill="hold"/>
                                        <p:tgtEl>
                                          <p:spTgt spid="11"/>
                                        </p:tgtEl>
                                        <p:attrNameLst>
                                          <p:attrName>ppt_x</p:attrName>
                                        </p:attrNameLst>
                                      </p:cBhvr>
                                      <p:tavLst>
                                        <p:tav tm="0">
                                          <p:val>
                                            <p:strVal val="#ppt_x"/>
                                          </p:val>
                                        </p:tav>
                                        <p:tav tm="100000">
                                          <p:val>
                                            <p:strVal val="#ppt_x"/>
                                          </p:val>
                                        </p:tav>
                                      </p:tavLst>
                                    </p:anim>
                                    <p:anim calcmode="lin" valueType="num">
                                      <p:cBhvr>
                                        <p:cTn id="23"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barn(inVertical)">
                                      <p:cBhvr>
                                        <p:cTn id="28" dur="500"/>
                                        <p:tgtEl>
                                          <p:spTgt spid="18"/>
                                        </p:tgtEl>
                                      </p:cBhvr>
                                    </p:animEffect>
                                  </p:childTnLst>
                                </p:cTn>
                              </p:par>
                              <p:par>
                                <p:cTn id="29" presetID="16" presetClass="entr" presetSubtype="21" fill="hold" nodeType="with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barn(inVertical)">
                                      <p:cBhvr>
                                        <p:cTn id="31"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p:cNvSpPr txBox="1"/>
          <p:nvPr/>
        </p:nvSpPr>
        <p:spPr>
          <a:xfrm>
            <a:off x="339625" y="4186215"/>
            <a:ext cx="10615757" cy="2554545"/>
          </a:xfrm>
          <a:prstGeom prst="rect">
            <a:avLst/>
          </a:prstGeom>
          <a:noFill/>
        </p:spPr>
        <p:txBody>
          <a:bodyPr wrap="square" rtlCol="0">
            <a:spAutoFit/>
          </a:bodyPr>
          <a:lstStyle/>
          <a:p>
            <a:r>
              <a:rPr lang="es-CO" sz="1400" dirty="0"/>
              <a:t/>
            </a:r>
            <a:br>
              <a:rPr lang="es-CO" sz="1400" dirty="0"/>
            </a:br>
            <a:r>
              <a:rPr lang="es-CO" sz="2000" dirty="0" smtClean="0"/>
              <a:t>¿</a:t>
            </a:r>
            <a:r>
              <a:rPr lang="es-CO" sz="2000" b="1" dirty="0"/>
              <a:t>PARA QUE SIRVE UNA NOMINA?</a:t>
            </a:r>
          </a:p>
          <a:p>
            <a:pPr algn="just"/>
            <a:r>
              <a:rPr lang="es-CO" sz="1400" dirty="0"/>
              <a:t/>
            </a:r>
            <a:br>
              <a:rPr lang="es-CO" sz="1400" dirty="0"/>
            </a:br>
            <a:r>
              <a:rPr lang="es-CO" sz="1400" b="1" dirty="0" smtClean="0"/>
              <a:t>la </a:t>
            </a:r>
            <a:r>
              <a:rPr lang="es-CO" sz="1400" b="1" dirty="0"/>
              <a:t>nomina o </a:t>
            </a:r>
            <a:r>
              <a:rPr lang="es-CO" sz="1400" b="1" dirty="0" smtClean="0"/>
              <a:t>también </a:t>
            </a:r>
            <a:r>
              <a:rPr lang="es-CO" sz="1400" b="1" dirty="0"/>
              <a:t>llamado recibo de sueldo es donde refleja el sueldo bruto del trabajador, luego le siguen las retenciones laborales (impuestos, hacienda, aportes jubilatorios() hasta llegar al sueldo real</a:t>
            </a:r>
            <a:r>
              <a:rPr lang="es-CO" sz="1400" b="1" dirty="0" smtClean="0"/>
              <a:t>, ejemplo </a:t>
            </a:r>
            <a:r>
              <a:rPr lang="es-CO" sz="1400" b="1" dirty="0"/>
              <a:t>si tiene un sueldo bruto de 1800 euros y tiene retenciones de 300 euros, se le resta y ganara 1500 euros. para que sirve, por ejemplo si quieres sacar un </a:t>
            </a:r>
            <a:r>
              <a:rPr lang="es-CO" sz="1400" b="1" dirty="0" smtClean="0"/>
              <a:t>crédito </a:t>
            </a:r>
            <a:r>
              <a:rPr lang="es-CO" sz="1400" b="1" dirty="0"/>
              <a:t>en un banco te </a:t>
            </a:r>
            <a:r>
              <a:rPr lang="es-CO" sz="1400" b="1" dirty="0" smtClean="0"/>
              <a:t>pedirán </a:t>
            </a:r>
            <a:r>
              <a:rPr lang="es-CO" sz="1400" b="1" dirty="0"/>
              <a:t>la nomina y de acuerdo a lo que ganas </a:t>
            </a:r>
            <a:r>
              <a:rPr lang="es-CO" sz="1400" b="1" dirty="0" smtClean="0"/>
              <a:t>así </a:t>
            </a:r>
            <a:r>
              <a:rPr lang="es-CO" sz="1400" b="1" dirty="0"/>
              <a:t>te </a:t>
            </a:r>
            <a:r>
              <a:rPr lang="es-CO" sz="1400" b="1" dirty="0" smtClean="0"/>
              <a:t>darán </a:t>
            </a:r>
            <a:r>
              <a:rPr lang="es-CO" sz="1400" b="1" dirty="0"/>
              <a:t>el </a:t>
            </a:r>
            <a:r>
              <a:rPr lang="es-CO" sz="1400" b="1" dirty="0" smtClean="0"/>
              <a:t>crédito. </a:t>
            </a:r>
            <a:r>
              <a:rPr lang="es-CO" sz="1400" b="1" dirty="0"/>
              <a:t>si quieres comprarte un coche a </a:t>
            </a:r>
            <a:r>
              <a:rPr lang="es-CO" sz="1400" b="1" dirty="0" smtClean="0"/>
              <a:t>créditos </a:t>
            </a:r>
            <a:r>
              <a:rPr lang="es-CO" sz="1400" b="1" dirty="0"/>
              <a:t>te </a:t>
            </a:r>
            <a:r>
              <a:rPr lang="es-CO" sz="1400" b="1" dirty="0" smtClean="0"/>
              <a:t>pedirán </a:t>
            </a:r>
            <a:r>
              <a:rPr lang="es-CO" sz="1400" b="1" dirty="0"/>
              <a:t>la nomina y muchos ejemplos </a:t>
            </a:r>
            <a:r>
              <a:rPr lang="es-CO" sz="1400" b="1" dirty="0" smtClean="0"/>
              <a:t>mas si </a:t>
            </a:r>
            <a:r>
              <a:rPr lang="es-CO" sz="1400" b="1" dirty="0"/>
              <a:t>tu padre o alguien de tu familia trabaja </a:t>
            </a:r>
            <a:r>
              <a:rPr lang="es-CO" sz="1400" b="1" dirty="0" smtClean="0"/>
              <a:t>tendrá </a:t>
            </a:r>
            <a:r>
              <a:rPr lang="es-CO" sz="1400" b="1" dirty="0"/>
              <a:t>una nomina </a:t>
            </a:r>
          </a:p>
          <a:p>
            <a:endParaRPr lang="es-CO" sz="1400" b="1" dirty="0" smtClean="0"/>
          </a:p>
          <a:p>
            <a:endParaRPr lang="es-CO" sz="1400" b="1" dirty="0"/>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35634" y="748899"/>
            <a:ext cx="5495109" cy="3910286"/>
          </a:xfrm>
          <a:prstGeom prst="rect">
            <a:avLst/>
          </a:prstGeom>
        </p:spPr>
      </p:pic>
      <p:sp>
        <p:nvSpPr>
          <p:cNvPr id="4" name="CuadroTexto 3"/>
          <p:cNvSpPr txBox="1"/>
          <p:nvPr/>
        </p:nvSpPr>
        <p:spPr>
          <a:xfrm>
            <a:off x="339626" y="650773"/>
            <a:ext cx="5573479" cy="2985433"/>
          </a:xfrm>
          <a:prstGeom prst="rect">
            <a:avLst/>
          </a:prstGeom>
          <a:noFill/>
        </p:spPr>
        <p:txBody>
          <a:bodyPr wrap="square" rtlCol="0">
            <a:spAutoFit/>
          </a:bodyPr>
          <a:lstStyle/>
          <a:p>
            <a:r>
              <a:rPr lang="es-CO" sz="2000" b="1" dirty="0">
                <a:latin typeface="+mj-lt"/>
                <a:cs typeface="Times New Roman" panose="02020603050405020304" pitchFamily="18" charset="0"/>
              </a:rPr>
              <a:t>QUE ES UNA NOMINA?</a:t>
            </a:r>
          </a:p>
          <a:p>
            <a:endParaRPr lang="es-CO" sz="1400" b="1" dirty="0">
              <a:latin typeface="+mj-lt"/>
              <a:cs typeface="Times New Roman" panose="02020603050405020304" pitchFamily="18" charset="0"/>
            </a:endParaRPr>
          </a:p>
          <a:p>
            <a:pPr algn="just"/>
            <a:r>
              <a:rPr lang="es-CO" sz="1400" b="1" dirty="0">
                <a:latin typeface="+mj-lt"/>
                <a:cs typeface="Times New Roman" panose="02020603050405020304" pitchFamily="18" charset="0"/>
              </a:rPr>
              <a:t>Una nómina es un documento que, a modo de recibo de salario individual en el que la empresa acredita el pago de las diferentes cantidades que forman el salario. En ella quedan registradas también las deducciones que se realizan sobre el salario, básicamente las cuotas al IMSS (cuota obrero) y las retenciones a cuenta del ISR (cuota obrero). trabajadores y a hacer constar en él todos los pagos que éstos perciban por su trabajo. Existe un modelo oficial de nómina pero esta permitido que las empresas pueden utilizar otras similares.</a:t>
            </a:r>
          </a:p>
          <a:p>
            <a:endParaRPr lang="es-CO" sz="1400" dirty="0">
              <a:latin typeface="Times New Roman" panose="02020603050405020304" pitchFamily="18" charset="0"/>
              <a:cs typeface="Times New Roman" panose="02020603050405020304" pitchFamily="18" charset="0"/>
            </a:endParaRPr>
          </a:p>
        </p:txBody>
      </p:sp>
      <p:sp>
        <p:nvSpPr>
          <p:cNvPr id="7" name="Flecha abajo 6">
            <a:hlinkClick r:id="" action="ppaction://hlinkshowjump?jump=firstslide"/>
          </p:cNvPr>
          <p:cNvSpPr/>
          <p:nvPr/>
        </p:nvSpPr>
        <p:spPr>
          <a:xfrm rot="5400000">
            <a:off x="11419840" y="6352540"/>
            <a:ext cx="332232" cy="4754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209833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114696" y="1332411"/>
            <a:ext cx="9683933" cy="4801314"/>
          </a:xfrm>
          <a:prstGeom prst="rect">
            <a:avLst/>
          </a:prstGeom>
          <a:pattFill prst="dkDnDiag">
            <a:fgClr>
              <a:schemeClr val="accent1"/>
            </a:fgClr>
            <a:bgClr>
              <a:schemeClr val="bg1"/>
            </a:bgClr>
          </a:pattFill>
        </p:spPr>
        <p:txBody>
          <a:bodyPr wrap="square" rtlCol="0">
            <a:spAutoFit/>
          </a:bodyPr>
          <a:lstStyle/>
          <a:p>
            <a:r>
              <a:rPr lang="es-CO" b="1" dirty="0"/>
              <a:t>Aportes  parafiscales: </a:t>
            </a:r>
            <a:endParaRPr lang="es-CO" dirty="0"/>
          </a:p>
          <a:p>
            <a:r>
              <a:rPr lang="es-CO" dirty="0"/>
              <a:t>Sena 2%</a:t>
            </a:r>
          </a:p>
          <a:p>
            <a:r>
              <a:rPr lang="es-CO" dirty="0"/>
              <a:t>ICBF 3%</a:t>
            </a:r>
          </a:p>
          <a:p>
            <a:r>
              <a:rPr lang="es-CO" dirty="0"/>
              <a:t>Cajas de Compensación Familiar 4%</a:t>
            </a:r>
          </a:p>
          <a:p>
            <a:r>
              <a:rPr lang="es-CO" b="1" dirty="0"/>
              <a:t>Cargas Prestacionales</a:t>
            </a:r>
            <a:endParaRPr lang="es-CO" dirty="0"/>
          </a:p>
          <a:p>
            <a:r>
              <a:rPr lang="es-CO" dirty="0"/>
              <a:t>Cesantías 8.33%</a:t>
            </a:r>
          </a:p>
          <a:p>
            <a:r>
              <a:rPr lang="es-CO" dirty="0"/>
              <a:t>Prima de servicios 8.33%</a:t>
            </a:r>
          </a:p>
          <a:p>
            <a:r>
              <a:rPr lang="es-CO" dirty="0"/>
              <a:t>Vacaciones 4.17%</a:t>
            </a:r>
          </a:p>
          <a:p>
            <a:r>
              <a:rPr lang="es-CO" dirty="0"/>
              <a:t>Intereses sobre las Cesantías 1% mensual</a:t>
            </a:r>
          </a:p>
          <a:p>
            <a:r>
              <a:rPr lang="es-CO" b="1" dirty="0"/>
              <a:t>Seguridad social </a:t>
            </a:r>
            <a:endParaRPr lang="es-CO" dirty="0"/>
          </a:p>
          <a:p>
            <a:r>
              <a:rPr lang="es-CO" dirty="0"/>
              <a:t>Salud</a:t>
            </a:r>
          </a:p>
          <a:p>
            <a:r>
              <a:rPr lang="es-CO" dirty="0" smtClean="0"/>
              <a:t>Empleado </a:t>
            </a:r>
            <a:r>
              <a:rPr lang="es-CO" dirty="0"/>
              <a:t>4%</a:t>
            </a:r>
          </a:p>
          <a:p>
            <a:r>
              <a:rPr lang="es-CO" dirty="0"/>
              <a:t>Pensión:</a:t>
            </a:r>
          </a:p>
          <a:p>
            <a:r>
              <a:rPr lang="es-CO" dirty="0" smtClean="0"/>
              <a:t>Empleado </a:t>
            </a:r>
            <a:r>
              <a:rPr lang="es-CO" dirty="0"/>
              <a:t>4%</a:t>
            </a:r>
          </a:p>
          <a:p>
            <a:endParaRPr lang="es-CO" dirty="0" smtClean="0"/>
          </a:p>
          <a:p>
            <a:r>
              <a:rPr lang="es-CO" b="1" dirty="0" smtClean="0"/>
              <a:t>ESTOS APORTES LOS DEDUCEN DE LA NOMINA DEL EMPLEADO Y SE CALCULAN EN BASE AL SALARIO MINIMO LEGAL VIGENTE O AL PACTADO EMPLEADO – EMPLEADOR </a:t>
            </a:r>
            <a:endParaRPr lang="es-CO" b="1" dirty="0"/>
          </a:p>
        </p:txBody>
      </p:sp>
      <p:sp>
        <p:nvSpPr>
          <p:cNvPr id="5" name="CuadroTexto 4"/>
          <p:cNvSpPr txBox="1"/>
          <p:nvPr/>
        </p:nvSpPr>
        <p:spPr>
          <a:xfrm>
            <a:off x="1881051" y="574766"/>
            <a:ext cx="7959635" cy="369332"/>
          </a:xfrm>
          <a:prstGeom prst="rect">
            <a:avLst/>
          </a:prstGeom>
          <a:pattFill prst="narVert">
            <a:fgClr>
              <a:schemeClr val="accent1"/>
            </a:fgClr>
            <a:bgClr>
              <a:schemeClr val="bg1"/>
            </a:bgClr>
          </a:pattFill>
        </p:spPr>
        <p:txBody>
          <a:bodyPr wrap="square" rtlCol="0">
            <a:spAutoFit/>
          </a:bodyPr>
          <a:lstStyle/>
          <a:p>
            <a:pPr algn="ctr"/>
            <a:r>
              <a:rPr lang="es-CO" b="1" dirty="0" smtClean="0"/>
              <a:t>APORTES PARAFISCALES HECHOS POR EL EMPLEADO </a:t>
            </a:r>
            <a:endParaRPr lang="es-CO" b="1" dirty="0"/>
          </a:p>
        </p:txBody>
      </p:sp>
      <p:sp>
        <p:nvSpPr>
          <p:cNvPr id="6" name="Flecha abajo 5">
            <a:hlinkClick r:id="" action="ppaction://hlinkshowjump?jump=firstslide"/>
          </p:cNvPr>
          <p:cNvSpPr/>
          <p:nvPr/>
        </p:nvSpPr>
        <p:spPr>
          <a:xfrm rot="5400000">
            <a:off x="11419840" y="6352540"/>
            <a:ext cx="332232" cy="4754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159898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uadroTexto 12"/>
          <p:cNvSpPr txBox="1"/>
          <p:nvPr/>
        </p:nvSpPr>
        <p:spPr>
          <a:xfrm>
            <a:off x="393700" y="736600"/>
            <a:ext cx="11557000" cy="5755422"/>
          </a:xfrm>
          <a:prstGeom prst="rect">
            <a:avLst/>
          </a:prstGeom>
          <a:pattFill prst="narHorz">
            <a:fgClr>
              <a:schemeClr val="accent1"/>
            </a:fgClr>
            <a:bgClr>
              <a:schemeClr val="bg1"/>
            </a:bgClr>
          </a:pattFill>
        </p:spPr>
        <p:txBody>
          <a:bodyPr wrap="square" rtlCol="0">
            <a:spAutoFit/>
          </a:bodyPr>
          <a:lstStyle/>
          <a:p>
            <a:pPr algn="just"/>
            <a:r>
              <a:rPr lang="es-CO" sz="1600" b="1" dirty="0"/>
              <a:t>La propuesta del gobierno, que busca garantizar mayor equidad en el pago de los deberes de los ciudadanos con la nación, incidió directamente en la forma como hoy día las empresas responden por el pago de parafiscales correspondientes a cada uno de sus empleados. </a:t>
            </a:r>
          </a:p>
          <a:p>
            <a:pPr algn="just"/>
            <a:r>
              <a:rPr lang="es-CO" sz="1600" b="1" dirty="0"/>
              <a:t>De esta manera, próximamente, las empresas no deberán pagar por concepto de parafiscales dirigidos al Instituto Colombiano de Bienestar Familiar (ICBF) y al Servicio Nacional del Aprendizaje (SENA) en el caso de aquellos empleados que pertenezcan a sus nóminas y que devenguen menos de diez (10) Salarios Mínimos Legales Vigentes (SMMLV), es decir cinco millones ochocientos noventa y cinco mil pesos ($5.895.000) para el año 2013. </a:t>
            </a:r>
          </a:p>
          <a:p>
            <a:pPr algn="just"/>
            <a:r>
              <a:rPr lang="es-CO" sz="1600" b="1" dirty="0"/>
              <a:t>Sin embargo se mantiene para todos los empleados sin distinción alguna, el pago a Caja de Compensación Familiar por cada empleado, correspondiente al 4% de su salario.</a:t>
            </a:r>
          </a:p>
          <a:p>
            <a:pPr algn="just"/>
            <a:r>
              <a:rPr lang="es-CO" sz="1600" b="1" dirty="0"/>
              <a:t>El objetivo que se persigue con este cambio particular es fomentar el empleo y bajar así la carga nominal, con lo cual muchas empresas en el país se verán beneficiadas. Sin embargo es importante destacar que el aporte que se venía haciendo a las entidades estatales que se sostenían por este ingreso no se estarán afectadas ya que la misma ley establece el pago de la Contribución Empresarial para la Equidad (CREE) que corresponde al 8% del impuesto de renta, el cual pasa del 33% al 34% por tres años, hasta 2015. Es decir, que hasta dicho año el CREE será del 9%.</a:t>
            </a:r>
          </a:p>
          <a:p>
            <a:pPr algn="just"/>
            <a:r>
              <a:rPr lang="es-CO" sz="1600" b="1" dirty="0"/>
              <a:t>La distribución de lo que se perciba por este nuevo tributo será del 2.2% para el ICBF, 1.4% para el SENA y el 4.4% restante para el Sistema de Seguridad Social en Salud. El 1% restante que se pagará durante tres años será repartido entre universidades públicas (40%), nivelación del UPC (30%) e inversión en el sector agrario (30%).</a:t>
            </a:r>
          </a:p>
          <a:p>
            <a:pPr algn="just"/>
            <a:r>
              <a:rPr lang="es-CO" sz="1600" b="1" dirty="0"/>
              <a:t>En el caso de personas naturales empleadoras que contraten dos o más empleados, deberán ser eximidos del pago de parafiscales por sus empleados. En el caso de entidades sin ánimo de lucro, no son consideradas sujetos pasivos del CREE y se les mantiene la obligación del pago de parafiscales.</a:t>
            </a:r>
          </a:p>
          <a:p>
            <a:pPr algn="just"/>
            <a:r>
              <a:rPr lang="es-CO" sz="1600" b="1" dirty="0"/>
              <a:t>Es importante destacar que según el código sustantivo del trabajo, se considera salario todo lo que el empleado recibe de manera fija o variable como contraprestación directa por el servicio que presta</a:t>
            </a:r>
            <a:r>
              <a:rPr lang="es-CO" sz="1600" b="1" dirty="0" smtClean="0"/>
              <a:t>.</a:t>
            </a:r>
            <a:endParaRPr lang="es-CO" sz="1600" b="1" dirty="0"/>
          </a:p>
        </p:txBody>
      </p:sp>
      <p:sp>
        <p:nvSpPr>
          <p:cNvPr id="14" name="CuadroTexto 13"/>
          <p:cNvSpPr txBox="1"/>
          <p:nvPr/>
        </p:nvSpPr>
        <p:spPr>
          <a:xfrm>
            <a:off x="2008051" y="193766"/>
            <a:ext cx="7959635" cy="369332"/>
          </a:xfrm>
          <a:prstGeom prst="rect">
            <a:avLst/>
          </a:prstGeom>
          <a:pattFill prst="narVert">
            <a:fgClr>
              <a:schemeClr val="accent1"/>
            </a:fgClr>
            <a:bgClr>
              <a:schemeClr val="bg1"/>
            </a:bgClr>
          </a:pattFill>
        </p:spPr>
        <p:txBody>
          <a:bodyPr wrap="square" rtlCol="0">
            <a:spAutoFit/>
          </a:bodyPr>
          <a:lstStyle/>
          <a:p>
            <a:pPr algn="ctr"/>
            <a:r>
              <a:rPr lang="es-CO" b="1" dirty="0" smtClean="0"/>
              <a:t>APORTES PARAFISCALES HECHOS POR EL EMPLEADOR </a:t>
            </a:r>
            <a:endParaRPr lang="es-CO" b="1" dirty="0"/>
          </a:p>
        </p:txBody>
      </p:sp>
      <p:sp>
        <p:nvSpPr>
          <p:cNvPr id="15" name="Flecha derecha 14">
            <a:hlinkClick r:id="" action="ppaction://hlinkshowjump?jump=firstslide"/>
          </p:cNvPr>
          <p:cNvSpPr/>
          <p:nvPr/>
        </p:nvSpPr>
        <p:spPr>
          <a:xfrm rot="10800000">
            <a:off x="11252199" y="6492022"/>
            <a:ext cx="457201" cy="365978"/>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29235799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68512" y="169333"/>
            <a:ext cx="7532688" cy="1227667"/>
          </a:xfrm>
        </p:spPr>
        <p:txBody>
          <a:bodyPr/>
          <a:lstStyle/>
          <a:p>
            <a:pPr algn="ctr"/>
            <a:r>
              <a:rPr lang="es-CO" b="1" dirty="0" smtClean="0">
                <a:hlinkClick r:id="rId2" action="ppaction://hlinkfile"/>
              </a:rPr>
              <a:t>LIQUIDACION HORAS EXTRAS </a:t>
            </a:r>
            <a:endParaRPr lang="es-CO" b="1" dirty="0">
              <a:hlinkClick r:id="rId2" action="ppaction://hlinkfile"/>
            </a:endParaRPr>
          </a:p>
        </p:txBody>
      </p:sp>
      <p:pic>
        <p:nvPicPr>
          <p:cNvPr id="7" name="Imagen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16199" y="1549400"/>
            <a:ext cx="6539915" cy="4457700"/>
          </a:xfrm>
          <a:prstGeom prst="rect">
            <a:avLst/>
          </a:prstGeom>
        </p:spPr>
      </p:pic>
      <p:sp>
        <p:nvSpPr>
          <p:cNvPr id="8" name="Flecha abajo 7">
            <a:hlinkClick r:id="" action="ppaction://hlinkshowjump?jump=firstslide"/>
          </p:cNvPr>
          <p:cNvSpPr/>
          <p:nvPr/>
        </p:nvSpPr>
        <p:spPr>
          <a:xfrm rot="5400000">
            <a:off x="11106150" y="6038850"/>
            <a:ext cx="388112" cy="5643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1747903347"/>
      </p:ext>
    </p:extLst>
  </p:cSld>
  <p:clrMapOvr>
    <a:masterClrMapping/>
  </p:clrMapOvr>
  <p:timing>
    <p:tnLst>
      <p:par>
        <p:cTn id="1" dur="indefinite" restart="never" nodeType="tmRoot"/>
      </p:par>
    </p:tnLst>
  </p:timing>
</p:sld>
</file>

<file path=ppt/theme/theme1.xml><?xml version="1.0" encoding="utf-8"?>
<a:theme xmlns:a="http://schemas.openxmlformats.org/drawingml/2006/main" name="Sector">
  <a:themeElements>
    <a:clrScheme name="Sector">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ctor">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ctor">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84</TotalTime>
  <Words>572</Words>
  <Application>Microsoft Office PowerPoint</Application>
  <PresentationFormat>Panorámica</PresentationFormat>
  <Paragraphs>37</Paragraphs>
  <Slides>5</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5</vt:i4>
      </vt:variant>
    </vt:vector>
  </HeadingPairs>
  <TitlesOfParts>
    <vt:vector size="11" baseType="lpstr">
      <vt:lpstr>Aharoni</vt:lpstr>
      <vt:lpstr>Arial</vt:lpstr>
      <vt:lpstr>Century Gothic</vt:lpstr>
      <vt:lpstr>Times New Roman</vt:lpstr>
      <vt:lpstr>Wingdings 3</vt:lpstr>
      <vt:lpstr>Sector</vt:lpstr>
      <vt:lpstr>Presentación de PowerPoint</vt:lpstr>
      <vt:lpstr>Presentación de PowerPoint</vt:lpstr>
      <vt:lpstr>Presentación de PowerPoint</vt:lpstr>
      <vt:lpstr>Presentación de PowerPoint</vt:lpstr>
      <vt:lpstr>LIQUIDACION HORAS EXTRAS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Usuario</cp:lastModifiedBy>
  <cp:revision>11</cp:revision>
  <dcterms:created xsi:type="dcterms:W3CDTF">2014-11-20T10:52:18Z</dcterms:created>
  <dcterms:modified xsi:type="dcterms:W3CDTF">2014-11-20T22:38:58Z</dcterms:modified>
</cp:coreProperties>
</file>